
<file path=[Content_Types].xml><?xml version="1.0" encoding="utf-8"?>
<Types xmlns="http://schemas.openxmlformats.org/package/2006/content-types">
  <Default Extension="(null)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  <p:sldMasterId id="2147483673" r:id="rId6"/>
  </p:sldMasterIdLst>
  <p:notesMasterIdLst>
    <p:notesMasterId r:id="rId15"/>
  </p:notesMasterIdLst>
  <p:handoutMasterIdLst>
    <p:handoutMasterId r:id="rId16"/>
  </p:handoutMasterIdLst>
  <p:sldIdLst>
    <p:sldId id="367" r:id="rId7"/>
    <p:sldId id="1657" r:id="rId8"/>
    <p:sldId id="1600" r:id="rId9"/>
    <p:sldId id="1659" r:id="rId10"/>
    <p:sldId id="1658" r:id="rId11"/>
    <p:sldId id="1644" r:id="rId12"/>
    <p:sldId id="1592" r:id="rId13"/>
    <p:sldId id="281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9C"/>
    <a:srgbClr val="2455A3"/>
    <a:srgbClr val="005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5" autoAdjust="0"/>
    <p:restoredTop sz="94667" autoAdjust="0"/>
  </p:normalViewPr>
  <p:slideViewPr>
    <p:cSldViewPr snapToGrid="0" snapToObjects="1">
      <p:cViewPr varScale="1">
        <p:scale>
          <a:sx n="88" d="100"/>
          <a:sy n="88" d="100"/>
        </p:scale>
        <p:origin x="66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us Tannerfeldt" userId="db73c3ec-868a-4361-852e-fedd25fbc58e" providerId="ADAL" clId="{917B63C8-D370-4266-8252-EA088E4CBE9C}"/>
    <pc:docChg chg="undo custSel addSld delSld modSld sldOrd">
      <pc:chgData name="Magnus Tannerfeldt" userId="db73c3ec-868a-4361-852e-fedd25fbc58e" providerId="ADAL" clId="{917B63C8-D370-4266-8252-EA088E4CBE9C}" dt="2020-02-12T12:47:22.446" v="527" actId="20577"/>
      <pc:docMkLst>
        <pc:docMk/>
      </pc:docMkLst>
      <pc:sldChg chg="del">
        <pc:chgData name="Magnus Tannerfeldt" userId="db73c3ec-868a-4361-852e-fedd25fbc58e" providerId="ADAL" clId="{917B63C8-D370-4266-8252-EA088E4CBE9C}" dt="2020-02-12T12:15:51.878" v="131" actId="2696"/>
        <pc:sldMkLst>
          <pc:docMk/>
          <pc:sldMk cId="1293515803" sldId="259"/>
        </pc:sldMkLst>
      </pc:sldChg>
      <pc:sldChg chg="del">
        <pc:chgData name="Magnus Tannerfeldt" userId="db73c3ec-868a-4361-852e-fedd25fbc58e" providerId="ADAL" clId="{917B63C8-D370-4266-8252-EA088E4CBE9C}" dt="2020-02-12T12:02:38.396" v="2" actId="2696"/>
        <pc:sldMkLst>
          <pc:docMk/>
          <pc:sldMk cId="1402178014" sldId="261"/>
        </pc:sldMkLst>
      </pc:sldChg>
      <pc:sldChg chg="addSp delSp modSp">
        <pc:chgData name="Magnus Tannerfeldt" userId="db73c3ec-868a-4361-852e-fedd25fbc58e" providerId="ADAL" clId="{917B63C8-D370-4266-8252-EA088E4CBE9C}" dt="2020-02-12T12:38:03.055" v="445" actId="20577"/>
        <pc:sldMkLst>
          <pc:docMk/>
          <pc:sldMk cId="3190126189" sldId="281"/>
        </pc:sldMkLst>
        <pc:spChg chg="add del mod">
          <ac:chgData name="Magnus Tannerfeldt" userId="db73c3ec-868a-4361-852e-fedd25fbc58e" providerId="ADAL" clId="{917B63C8-D370-4266-8252-EA088E4CBE9C}" dt="2020-02-12T12:36:14.460" v="417" actId="478"/>
          <ac:spMkLst>
            <pc:docMk/>
            <pc:sldMk cId="3190126189" sldId="281"/>
            <ac:spMk id="3" creationId="{518F4EAC-0F07-4EF7-94FE-E24EC7C8E727}"/>
          </ac:spMkLst>
        </pc:spChg>
        <pc:spChg chg="del">
          <ac:chgData name="Magnus Tannerfeldt" userId="db73c3ec-868a-4361-852e-fedd25fbc58e" providerId="ADAL" clId="{917B63C8-D370-4266-8252-EA088E4CBE9C}" dt="2020-02-12T12:36:10.295" v="416" actId="478"/>
          <ac:spMkLst>
            <pc:docMk/>
            <pc:sldMk cId="3190126189" sldId="281"/>
            <ac:spMk id="4" creationId="{5EF7D361-67D1-6E4C-8C20-DF41B4E163E6}"/>
          </ac:spMkLst>
        </pc:spChg>
        <pc:spChg chg="mod">
          <ac:chgData name="Magnus Tannerfeldt" userId="db73c3ec-868a-4361-852e-fedd25fbc58e" providerId="ADAL" clId="{917B63C8-D370-4266-8252-EA088E4CBE9C}" dt="2020-02-12T12:38:03.055" v="445" actId="20577"/>
          <ac:spMkLst>
            <pc:docMk/>
            <pc:sldMk cId="3190126189" sldId="281"/>
            <ac:spMk id="5" creationId="{B307FBBE-4D05-4E49-B825-59BD0C55FB58}"/>
          </ac:spMkLst>
        </pc:spChg>
      </pc:sldChg>
      <pc:sldChg chg="modSp modAnim">
        <pc:chgData name="Magnus Tannerfeldt" userId="db73c3ec-868a-4361-852e-fedd25fbc58e" providerId="ADAL" clId="{917B63C8-D370-4266-8252-EA088E4CBE9C}" dt="2020-02-12T12:18:33.613" v="164" actId="122"/>
        <pc:sldMkLst>
          <pc:docMk/>
          <pc:sldMk cId="1916700969" sldId="367"/>
        </pc:sldMkLst>
        <pc:spChg chg="mod">
          <ac:chgData name="Magnus Tannerfeldt" userId="db73c3ec-868a-4361-852e-fedd25fbc58e" providerId="ADAL" clId="{917B63C8-D370-4266-8252-EA088E4CBE9C}" dt="2020-02-12T12:18:33.613" v="164" actId="122"/>
          <ac:spMkLst>
            <pc:docMk/>
            <pc:sldMk cId="1916700969" sldId="367"/>
            <ac:spMk id="4" creationId="{00000000-0000-0000-0000-000000000000}"/>
          </ac:spMkLst>
        </pc:spChg>
      </pc:sldChg>
      <pc:sldChg chg="del">
        <pc:chgData name="Magnus Tannerfeldt" userId="db73c3ec-868a-4361-852e-fedd25fbc58e" providerId="ADAL" clId="{917B63C8-D370-4266-8252-EA088E4CBE9C}" dt="2020-02-12T12:02:34.101" v="0" actId="2696"/>
        <pc:sldMkLst>
          <pc:docMk/>
          <pc:sldMk cId="1407882837" sldId="512"/>
        </pc:sldMkLst>
      </pc:sldChg>
      <pc:sldChg chg="del">
        <pc:chgData name="Magnus Tannerfeldt" userId="db73c3ec-868a-4361-852e-fedd25fbc58e" providerId="ADAL" clId="{917B63C8-D370-4266-8252-EA088E4CBE9C}" dt="2020-02-12T12:15:20.324" v="129" actId="2696"/>
        <pc:sldMkLst>
          <pc:docMk/>
          <pc:sldMk cId="554654625" sldId="1580"/>
        </pc:sldMkLst>
      </pc:sldChg>
      <pc:sldChg chg="ord">
        <pc:chgData name="Magnus Tannerfeldt" userId="db73c3ec-868a-4361-852e-fedd25fbc58e" providerId="ADAL" clId="{917B63C8-D370-4266-8252-EA088E4CBE9C}" dt="2020-02-12T12:43:07.851" v="517"/>
        <pc:sldMkLst>
          <pc:docMk/>
          <pc:sldMk cId="4238608594" sldId="1600"/>
        </pc:sldMkLst>
      </pc:sldChg>
      <pc:sldChg chg="del">
        <pc:chgData name="Magnus Tannerfeldt" userId="db73c3ec-868a-4361-852e-fedd25fbc58e" providerId="ADAL" clId="{917B63C8-D370-4266-8252-EA088E4CBE9C}" dt="2020-02-12T12:02:42.298" v="3" actId="2696"/>
        <pc:sldMkLst>
          <pc:docMk/>
          <pc:sldMk cId="1891446047" sldId="1648"/>
        </pc:sldMkLst>
      </pc:sldChg>
      <pc:sldChg chg="del">
        <pc:chgData name="Magnus Tannerfeldt" userId="db73c3ec-868a-4361-852e-fedd25fbc58e" providerId="ADAL" clId="{917B63C8-D370-4266-8252-EA088E4CBE9C}" dt="2020-02-12T12:02:34.101" v="1" actId="2696"/>
        <pc:sldMkLst>
          <pc:docMk/>
          <pc:sldMk cId="2660714544" sldId="1650"/>
        </pc:sldMkLst>
      </pc:sldChg>
      <pc:sldChg chg="del">
        <pc:chgData name="Magnus Tannerfeldt" userId="db73c3ec-868a-4361-852e-fedd25fbc58e" providerId="ADAL" clId="{917B63C8-D370-4266-8252-EA088E4CBE9C}" dt="2020-02-12T12:15:29.187" v="130" actId="2696"/>
        <pc:sldMkLst>
          <pc:docMk/>
          <pc:sldMk cId="1069797441" sldId="1656"/>
        </pc:sldMkLst>
      </pc:sldChg>
      <pc:sldChg chg="addSp delSp modSp add">
        <pc:chgData name="Magnus Tannerfeldt" userId="db73c3ec-868a-4361-852e-fedd25fbc58e" providerId="ADAL" clId="{917B63C8-D370-4266-8252-EA088E4CBE9C}" dt="2020-02-12T12:47:22.446" v="527" actId="20577"/>
        <pc:sldMkLst>
          <pc:docMk/>
          <pc:sldMk cId="4056100728" sldId="1657"/>
        </pc:sldMkLst>
        <pc:spChg chg="del">
          <ac:chgData name="Magnus Tannerfeldt" userId="db73c3ec-868a-4361-852e-fedd25fbc58e" providerId="ADAL" clId="{917B63C8-D370-4266-8252-EA088E4CBE9C}" dt="2020-02-12T12:14:00.350" v="109"/>
          <ac:spMkLst>
            <pc:docMk/>
            <pc:sldMk cId="4056100728" sldId="1657"/>
            <ac:spMk id="2" creationId="{1DD12901-37E9-4D80-9D3A-7F61F091CCCE}"/>
          </ac:spMkLst>
        </pc:spChg>
        <pc:spChg chg="mod">
          <ac:chgData name="Magnus Tannerfeldt" userId="db73c3ec-868a-4361-852e-fedd25fbc58e" providerId="ADAL" clId="{917B63C8-D370-4266-8252-EA088E4CBE9C}" dt="2020-02-12T12:47:22.446" v="527" actId="20577"/>
          <ac:spMkLst>
            <pc:docMk/>
            <pc:sldMk cId="4056100728" sldId="1657"/>
            <ac:spMk id="3" creationId="{4AB2C931-321A-43E1-B7A5-6A73A038890F}"/>
          </ac:spMkLst>
        </pc:spChg>
        <pc:spChg chg="del mod">
          <ac:chgData name="Magnus Tannerfeldt" userId="db73c3ec-868a-4361-852e-fedd25fbc58e" providerId="ADAL" clId="{917B63C8-D370-4266-8252-EA088E4CBE9C}" dt="2020-02-12T12:40:38.200" v="460" actId="478"/>
          <ac:spMkLst>
            <pc:docMk/>
            <pc:sldMk cId="4056100728" sldId="1657"/>
            <ac:spMk id="5" creationId="{5B1E5EB1-7252-4FD0-8D9E-B2DD4C35F158}"/>
          </ac:spMkLst>
        </pc:spChg>
        <pc:spChg chg="del">
          <ac:chgData name="Magnus Tannerfeldt" userId="db73c3ec-868a-4361-852e-fedd25fbc58e" providerId="ADAL" clId="{917B63C8-D370-4266-8252-EA088E4CBE9C}" dt="2020-02-12T12:40:35.555" v="458" actId="478"/>
          <ac:spMkLst>
            <pc:docMk/>
            <pc:sldMk cId="4056100728" sldId="1657"/>
            <ac:spMk id="6" creationId="{A5856B7A-604C-4FC9-8BC7-70D3B215C981}"/>
          </ac:spMkLst>
        </pc:spChg>
        <pc:spChg chg="add del">
          <ac:chgData name="Magnus Tannerfeldt" userId="db73c3ec-868a-4361-852e-fedd25fbc58e" providerId="ADAL" clId="{917B63C8-D370-4266-8252-EA088E4CBE9C}" dt="2020-02-12T12:22:52.340" v="245" actId="478"/>
          <ac:spMkLst>
            <pc:docMk/>
            <pc:sldMk cId="4056100728" sldId="1657"/>
            <ac:spMk id="7" creationId="{8CCC3937-BB4C-49EA-AA82-C201EF3B68E3}"/>
          </ac:spMkLst>
        </pc:spChg>
        <pc:spChg chg="add del mod">
          <ac:chgData name="Magnus Tannerfeldt" userId="db73c3ec-868a-4361-852e-fedd25fbc58e" providerId="ADAL" clId="{917B63C8-D370-4266-8252-EA088E4CBE9C}" dt="2020-02-12T12:22:54.803" v="246" actId="478"/>
          <ac:spMkLst>
            <pc:docMk/>
            <pc:sldMk cId="4056100728" sldId="1657"/>
            <ac:spMk id="9" creationId="{6BFB9B80-216C-4506-83C8-0D1C6DDF658D}"/>
          </ac:spMkLst>
        </pc:spChg>
      </pc:sldChg>
      <pc:sldChg chg="addSp delSp modSp add">
        <pc:chgData name="Magnus Tannerfeldt" userId="db73c3ec-868a-4361-852e-fedd25fbc58e" providerId="ADAL" clId="{917B63C8-D370-4266-8252-EA088E4CBE9C}" dt="2020-02-12T12:42:50.797" v="516" actId="478"/>
        <pc:sldMkLst>
          <pc:docMk/>
          <pc:sldMk cId="194403164" sldId="1658"/>
        </pc:sldMkLst>
        <pc:spChg chg="mod">
          <ac:chgData name="Magnus Tannerfeldt" userId="db73c3ec-868a-4361-852e-fedd25fbc58e" providerId="ADAL" clId="{917B63C8-D370-4266-8252-EA088E4CBE9C}" dt="2020-02-12T12:14:14.061" v="126" actId="20577"/>
          <ac:spMkLst>
            <pc:docMk/>
            <pc:sldMk cId="194403164" sldId="1658"/>
            <ac:spMk id="2" creationId="{27E631EE-A658-4883-8FF9-312A2C7E54F8}"/>
          </ac:spMkLst>
        </pc:spChg>
        <pc:spChg chg="mod">
          <ac:chgData name="Magnus Tannerfeldt" userId="db73c3ec-868a-4361-852e-fedd25fbc58e" providerId="ADAL" clId="{917B63C8-D370-4266-8252-EA088E4CBE9C}" dt="2020-02-12T12:42:21.681" v="513" actId="20577"/>
          <ac:spMkLst>
            <pc:docMk/>
            <pc:sldMk cId="194403164" sldId="1658"/>
            <ac:spMk id="3" creationId="{AB7C2D60-64C6-45DB-AB47-39B39AAE487C}"/>
          </ac:spMkLst>
        </pc:spChg>
        <pc:spChg chg="del">
          <ac:chgData name="Magnus Tannerfeldt" userId="db73c3ec-868a-4361-852e-fedd25fbc58e" providerId="ADAL" clId="{917B63C8-D370-4266-8252-EA088E4CBE9C}" dt="2020-02-12T12:42:50.797" v="516" actId="478"/>
          <ac:spMkLst>
            <pc:docMk/>
            <pc:sldMk cId="194403164" sldId="1658"/>
            <ac:spMk id="5" creationId="{954A9F25-3C8D-4E2B-9D0B-017757B1D2BF}"/>
          </ac:spMkLst>
        </pc:spChg>
        <pc:spChg chg="del">
          <ac:chgData name="Magnus Tannerfeldt" userId="db73c3ec-868a-4361-852e-fedd25fbc58e" providerId="ADAL" clId="{917B63C8-D370-4266-8252-EA088E4CBE9C}" dt="2020-02-12T12:42:48.556" v="515" actId="478"/>
          <ac:spMkLst>
            <pc:docMk/>
            <pc:sldMk cId="194403164" sldId="1658"/>
            <ac:spMk id="6" creationId="{2627D02D-92B5-4481-A22D-AAAC5EE6AED3}"/>
          </ac:spMkLst>
        </pc:spChg>
        <pc:spChg chg="add mod">
          <ac:chgData name="Magnus Tannerfeldt" userId="db73c3ec-868a-4361-852e-fedd25fbc58e" providerId="ADAL" clId="{917B63C8-D370-4266-8252-EA088E4CBE9C}" dt="2020-02-12T12:42:45.944" v="514" actId="1076"/>
          <ac:spMkLst>
            <pc:docMk/>
            <pc:sldMk cId="194403164" sldId="1658"/>
            <ac:spMk id="8" creationId="{24028BD6-371E-4075-B94A-D23A04DC0C48}"/>
          </ac:spMkLst>
        </pc:spChg>
        <pc:graphicFrameChg chg="add del">
          <ac:chgData name="Magnus Tannerfeldt" userId="db73c3ec-868a-4361-852e-fedd25fbc58e" providerId="ADAL" clId="{917B63C8-D370-4266-8252-EA088E4CBE9C}" dt="2020-02-12T12:11:30.287" v="64"/>
          <ac:graphicFrameMkLst>
            <pc:docMk/>
            <pc:sldMk cId="194403164" sldId="1658"/>
            <ac:graphicFrameMk id="7" creationId="{DE2F4B42-0ED3-453A-871E-7BE1494F4AD2}"/>
          </ac:graphicFrameMkLst>
        </pc:graphicFrameChg>
      </pc:sldChg>
      <pc:sldChg chg="addSp delSp modSp add ord">
        <pc:chgData name="Magnus Tannerfeldt" userId="db73c3ec-868a-4361-852e-fedd25fbc58e" providerId="ADAL" clId="{917B63C8-D370-4266-8252-EA088E4CBE9C}" dt="2020-02-12T12:41:49.414" v="512" actId="20577"/>
        <pc:sldMkLst>
          <pc:docMk/>
          <pc:sldMk cId="3410192360" sldId="1659"/>
        </pc:sldMkLst>
        <pc:spChg chg="mod">
          <ac:chgData name="Magnus Tannerfeldt" userId="db73c3ec-868a-4361-852e-fedd25fbc58e" providerId="ADAL" clId="{917B63C8-D370-4266-8252-EA088E4CBE9C}" dt="2020-02-12T12:27:57.240" v="311" actId="20577"/>
          <ac:spMkLst>
            <pc:docMk/>
            <pc:sldMk cId="3410192360" sldId="1659"/>
            <ac:spMk id="2" creationId="{56F4A622-9711-4523-88D5-BB362B02281E}"/>
          </ac:spMkLst>
        </pc:spChg>
        <pc:spChg chg="mod">
          <ac:chgData name="Magnus Tannerfeldt" userId="db73c3ec-868a-4361-852e-fedd25fbc58e" providerId="ADAL" clId="{917B63C8-D370-4266-8252-EA088E4CBE9C}" dt="2020-02-12T12:41:49.414" v="512" actId="20577"/>
          <ac:spMkLst>
            <pc:docMk/>
            <pc:sldMk cId="3410192360" sldId="1659"/>
            <ac:spMk id="3" creationId="{41C07662-FE3C-4B5A-95EF-35B43A8C87AA}"/>
          </ac:spMkLst>
        </pc:spChg>
        <pc:spChg chg="del">
          <ac:chgData name="Magnus Tannerfeldt" userId="db73c3ec-868a-4361-852e-fedd25fbc58e" providerId="ADAL" clId="{917B63C8-D370-4266-8252-EA088E4CBE9C}" dt="2020-02-12T12:40:47.327" v="463" actId="478"/>
          <ac:spMkLst>
            <pc:docMk/>
            <pc:sldMk cId="3410192360" sldId="1659"/>
            <ac:spMk id="5" creationId="{2BED45DC-08E2-4942-9BF9-8D340944E276}"/>
          </ac:spMkLst>
        </pc:spChg>
        <pc:spChg chg="del mod">
          <ac:chgData name="Magnus Tannerfeldt" userId="db73c3ec-868a-4361-852e-fedd25fbc58e" providerId="ADAL" clId="{917B63C8-D370-4266-8252-EA088E4CBE9C}" dt="2020-02-12T12:40:44.799" v="462" actId="478"/>
          <ac:spMkLst>
            <pc:docMk/>
            <pc:sldMk cId="3410192360" sldId="1659"/>
            <ac:spMk id="6" creationId="{F1FF7CA1-BA52-41A6-9103-01BB315B3B8B}"/>
          </ac:spMkLst>
        </pc:spChg>
        <pc:spChg chg="add del">
          <ac:chgData name="Magnus Tannerfeldt" userId="db73c3ec-868a-4361-852e-fedd25fbc58e" providerId="ADAL" clId="{917B63C8-D370-4266-8252-EA088E4CBE9C}" dt="2020-02-12T12:27:10.780" v="294"/>
          <ac:spMkLst>
            <pc:docMk/>
            <pc:sldMk cId="3410192360" sldId="1659"/>
            <ac:spMk id="7" creationId="{4F6BB9DC-16FD-4E1A-A52B-7BC64515829C}"/>
          </ac:spMkLst>
        </pc:spChg>
        <pc:spChg chg="add del mod">
          <ac:chgData name="Magnus Tannerfeldt" userId="db73c3ec-868a-4361-852e-fedd25fbc58e" providerId="ADAL" clId="{917B63C8-D370-4266-8252-EA088E4CBE9C}" dt="2020-02-12T12:27:51.807" v="305" actId="478"/>
          <ac:spMkLst>
            <pc:docMk/>
            <pc:sldMk cId="3410192360" sldId="1659"/>
            <ac:spMk id="8" creationId="{FC15D2C2-14AA-4979-B09C-84D20FB67EF8}"/>
          </ac:spMkLst>
        </pc:spChg>
        <pc:picChg chg="add del">
          <ac:chgData name="Magnus Tannerfeldt" userId="db73c3ec-868a-4361-852e-fedd25fbc58e" providerId="ADAL" clId="{917B63C8-D370-4266-8252-EA088E4CBE9C}" dt="2020-02-12T12:27:10.780" v="294"/>
          <ac:picMkLst>
            <pc:docMk/>
            <pc:sldMk cId="3410192360" sldId="1659"/>
            <ac:picMk id="2050" creationId="{83B51F0E-CF04-441C-88DF-8B8C60D8562C}"/>
          </ac:picMkLst>
        </pc:picChg>
        <pc:picChg chg="add mod">
          <ac:chgData name="Magnus Tannerfeldt" userId="db73c3ec-868a-4361-852e-fedd25fbc58e" providerId="ADAL" clId="{917B63C8-D370-4266-8252-EA088E4CBE9C}" dt="2020-02-12T12:33:52.105" v="371" actId="1076"/>
          <ac:picMkLst>
            <pc:docMk/>
            <pc:sldMk cId="3410192360" sldId="1659"/>
            <ac:picMk id="2052" creationId="{BB6CC8AF-17ED-4F84-A4F1-51BF94D01AB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IIASA’s mission is well-aligned with the objectives of the Chinese government,</a:t>
            </a:r>
            <a:r>
              <a:rPr lang="en-US" baseline="0" dirty="0"/>
              <a:t> including the Belt and Road Initiative.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6FA36-B7D7-423B-B5AB-78301D38F9D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9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budget in 2018 was €22.7 million, of which over 53% was from research funding agencies in member countries in Africa, the Americas, Asia, and Europe. </a:t>
            </a:r>
          </a:p>
          <a:p>
            <a:endParaRPr lang="en-US" dirty="0"/>
          </a:p>
          <a:p>
            <a:r>
              <a:rPr lang="en-US" dirty="0"/>
              <a:t>Competitive funding from contracts, grants, etc. between 2017 and 2018 increased by 25% from €8.4 million to €10.5 million.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6FA36-B7D7-423B-B5AB-78301D38F9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74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6FA36-B7D7-423B-B5AB-78301D38F9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2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034" y="2255548"/>
            <a:ext cx="7244334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034" y="3712464"/>
            <a:ext cx="6147054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91DA5-F748-7C46-A8CF-BEC739D86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14092-2DC0-9845-BE5A-9917A2C1E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396523"/>
            <a:ext cx="9144000" cy="14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8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9584" y="987426"/>
            <a:ext cx="5614415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178" y="2194560"/>
            <a:ext cx="2949178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126"/>
            <a:ext cx="824103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4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23777"/>
            <a:ext cx="1971675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034" y="2255548"/>
            <a:ext cx="7244334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2034" y="3712464"/>
            <a:ext cx="6147054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91DA5-F748-7C46-A8CF-BEC739D86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14092-2DC0-9845-BE5A-9917A2C1E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396523"/>
            <a:ext cx="9144000" cy="14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20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0" y="5977289"/>
            <a:ext cx="2521819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00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025D-69B3-4EA5-9972-6F0C580422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35875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658179"/>
            <a:ext cx="7207758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3675064"/>
            <a:ext cx="6896862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0" y="5977289"/>
            <a:ext cx="2521819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82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0" y="5948413"/>
            <a:ext cx="2521819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604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784319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9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2919985"/>
            <a:ext cx="7207758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3675064"/>
            <a:ext cx="6896862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4061" y="6352805"/>
            <a:ext cx="20574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1681163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82" y="1681163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4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073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03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784319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20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034" y="1681163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6582" y="1681163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4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3" y="1594884"/>
            <a:ext cx="7943389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594884"/>
            <a:ext cx="4181094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594884"/>
            <a:ext cx="4181094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573619"/>
            <a:ext cx="2756917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573619"/>
            <a:ext cx="2756917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596321"/>
            <a:ext cx="2756917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1482692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82" y="1482692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462432"/>
            <a:ext cx="4181094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462432"/>
            <a:ext cx="4181094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2532254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024" y="987426"/>
            <a:ext cx="521207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78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178" y="2194560"/>
            <a:ext cx="2949178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(null)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(null)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7717086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720639" y="3463"/>
            <a:ext cx="342336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7991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677041"/>
            <a:ext cx="7994142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FOOTER - </a:t>
            </a:r>
            <a:r>
              <a:rPr lang="en-US" dirty="0" err="1"/>
              <a:t>Goto</a:t>
            </a:r>
            <a:r>
              <a:rPr lang="en-US" dirty="0"/>
              <a:t> 'Insert &gt; Header and footer &gt; Footer'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B47B6-B9DD-AB4F-BC1A-985CDC996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076"/>
          <a:stretch/>
        </p:blipFill>
        <p:spPr>
          <a:xfrm>
            <a:off x="8498557" y="229877"/>
            <a:ext cx="371295" cy="4523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294169"/>
            <a:ext cx="6813221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4" r:id="rId13"/>
    <p:sldLayoutId id="2147483685" r:id="rId14"/>
    <p:sldLayoutId id="2147483686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7717086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720639" y="3463"/>
            <a:ext cx="342336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7991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5"/>
            <a:ext cx="79941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B47B6-B9DD-AB4F-BC1A-985CDC996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076"/>
          <a:stretch/>
        </p:blipFill>
        <p:spPr>
          <a:xfrm>
            <a:off x="8498557" y="229877"/>
            <a:ext cx="371295" cy="45235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5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iasa.ac.at/staff/staff.php?type=auto&amp;visibility=visible&amp;search=true&amp;login=klimont" TargetMode="External"/><Relationship Id="rId13" Type="http://schemas.openxmlformats.org/officeDocument/2006/relationships/image" Target="../media/image14.jpeg"/><Relationship Id="rId18" Type="http://schemas.openxmlformats.org/officeDocument/2006/relationships/hyperlink" Target="https://www.iiasa.ac.at/web/home/research/researchPrograms/water/staff/Wada.html" TargetMode="External"/><Relationship Id="rId3" Type="http://schemas.openxmlformats.org/officeDocument/2006/relationships/hyperlink" Target="https://www.iiasa.ac.at/web/home/research/researchPrograms/Energy/Shinichiro_Fujimori.html" TargetMode="External"/><Relationship Id="rId21" Type="http://schemas.openxmlformats.org/officeDocument/2006/relationships/image" Target="../media/image18.jpeg"/><Relationship Id="rId7" Type="http://schemas.openxmlformats.org/officeDocument/2006/relationships/image" Target="../media/image12.jpeg"/><Relationship Id="rId12" Type="http://schemas.openxmlformats.org/officeDocument/2006/relationships/hyperlink" Target="https://www.iiasa.ac.at/web/home/research/researchPrograms/EcosystemsServicesandManagement/Obersteiner--Michael.en.html" TargetMode="External"/><Relationship Id="rId17" Type="http://schemas.openxmlformats.org/officeDocument/2006/relationships/image" Target="../media/image16.jpeg"/><Relationship Id="rId25" Type="http://schemas.openxmlformats.org/officeDocument/2006/relationships/image" Target="../media/image20.jpeg"/><Relationship Id="rId2" Type="http://schemas.openxmlformats.org/officeDocument/2006/relationships/image" Target="../media/image10.jpeg"/><Relationship Id="rId16" Type="http://schemas.openxmlformats.org/officeDocument/2006/relationships/hyperlink" Target="https://www.iiasa.ac.at/web/home/research/researchPrograms/Energy/Keywan-Riahi.en.html" TargetMode="External"/><Relationship Id="rId20" Type="http://schemas.openxmlformats.org/officeDocument/2006/relationships/hyperlink" Target="https://www.iiasa.ac.at/web/home/research/researchPrograms/EcosystemsServicesandManagement/Valin--Hugo.en.html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iiasa.ac.at/web/home/research/researchPrograms/EcosystemsServicesandManagement/Havlik--Petr-.en.html" TargetMode="External"/><Relationship Id="rId11" Type="http://schemas.openxmlformats.org/officeDocument/2006/relationships/hyperlink" Target="https://www.iiasa.ac.at/web/home/research/researchPrograms/Energy/Volker-Krey.en.html" TargetMode="External"/><Relationship Id="rId24" Type="http://schemas.openxmlformats.org/officeDocument/2006/relationships/hyperlink" Target="https://www.iiasa.ac.at/staff/staff.php?type=auto&amp;visibility=visible&amp;search=true&amp;login=hubacek" TargetMode="External"/><Relationship Id="rId5" Type="http://schemas.microsoft.com/office/2007/relationships/hdphoto" Target="../media/hdphoto2.wdp"/><Relationship Id="rId15" Type="http://schemas.openxmlformats.org/officeDocument/2006/relationships/image" Target="../media/image15.jpeg"/><Relationship Id="rId23" Type="http://schemas.openxmlformats.org/officeDocument/2006/relationships/image" Target="../media/image19.tiff"/><Relationship Id="rId10" Type="http://schemas.microsoft.com/office/2007/relationships/hdphoto" Target="../media/hdphoto3.wdp"/><Relationship Id="rId19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hyperlink" Target="https://www.iiasa.ac.at/web/home/research/researchPrograms/Energy/Joeri_Rogelj.html" TargetMode="External"/><Relationship Id="rId22" Type="http://schemas.openxmlformats.org/officeDocument/2006/relationships/hyperlink" Target="https://www.iiasa.ac.at/web/home/research/researchPrograms/EcosystemsServicesandManagement/Richter__Andreas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asa.ac.a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iasa.ac.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652A0C-DCE1-DA45-8B96-A37D45E0FADB}"/>
              </a:ext>
            </a:extLst>
          </p:cNvPr>
          <p:cNvGrpSpPr/>
          <p:nvPr/>
        </p:nvGrpSpPr>
        <p:grpSpPr>
          <a:xfrm>
            <a:off x="0" y="2262876"/>
            <a:ext cx="9144000" cy="4595124"/>
            <a:chOff x="0" y="2262876"/>
            <a:chExt cx="9144000" cy="45951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AD1AF7-74F3-FE4A-A23D-EAB37D3E8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262876"/>
              <a:ext cx="9144000" cy="459512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7778DF-FC3B-074B-8F2B-5E1476C37139}"/>
                </a:ext>
              </a:extLst>
            </p:cNvPr>
            <p:cNvSpPr/>
            <p:nvPr/>
          </p:nvSpPr>
          <p:spPr>
            <a:xfrm>
              <a:off x="0" y="2262876"/>
              <a:ext cx="9144000" cy="3454198"/>
            </a:xfrm>
            <a:prstGeom prst="rect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6134" y="117988"/>
            <a:ext cx="7574109" cy="3026470"/>
          </a:xfr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579C"/>
                </a:solidFill>
              </a:rPr>
              <a:t>IIASA </a:t>
            </a:r>
            <a:br>
              <a:rPr lang="en-US" sz="3200" b="1" dirty="0">
                <a:solidFill>
                  <a:srgbClr val="00579C"/>
                </a:solidFill>
              </a:rPr>
            </a:br>
            <a:r>
              <a:rPr lang="sv-SE" sz="2000" b="1" dirty="0">
                <a:solidFill>
                  <a:srgbClr val="00579C"/>
                </a:solidFill>
              </a:rPr>
              <a:t>The International Institute for Applied Systems Analysis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en-US" sz="1800" dirty="0"/>
              <a:t>An international research institute that conducts </a:t>
            </a:r>
            <a:r>
              <a:rPr lang="en-US" sz="1800" b="1" dirty="0"/>
              <a:t>multidisciplinary/ transdisciplinary research</a:t>
            </a:r>
            <a:r>
              <a:rPr lang="en-US" sz="1800" dirty="0"/>
              <a:t> to help policymakers find long-term solutions to </a:t>
            </a:r>
            <a:r>
              <a:rPr lang="en-US" sz="1800" b="1" dirty="0"/>
              <a:t>global and universal challenges </a:t>
            </a:r>
            <a:r>
              <a:rPr lang="en-US" sz="1800" dirty="0"/>
              <a:t>facing countries</a:t>
            </a:r>
          </a:p>
        </p:txBody>
      </p:sp>
    </p:spTree>
    <p:extLst>
      <p:ext uri="{BB962C8B-B14F-4D97-AF65-F5344CB8AC3E}">
        <p14:creationId xmlns:p14="http://schemas.microsoft.com/office/powerpoint/2010/main" val="19167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B2C931-321A-43E1-B7A5-6A73A0388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033" y="936171"/>
            <a:ext cx="7788837" cy="51767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Internationellt forsknings­institut vid slottet Laxenburg utanför Wien med cirka 350 forskare under olika anställningsformer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Forskar och utvecklar verktyg för studier av globala frågor, såsom långsiktiga förändringar av klimat, demografi och markanvändning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Ca 20 nationella medlemsorganisationer i IIASA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Sverige medlem sedan 1976, Formas sedan 2001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Formas driver den nationella medlemsorganisationen (NMO) och organiserar den svenska kommittén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Formas hanterar svenskt deltagande </a:t>
            </a:r>
            <a:r>
              <a:rPr lang="sv-SE" sz="1800" dirty="0" err="1"/>
              <a:t>bl.a</a:t>
            </a:r>
            <a:r>
              <a:rPr lang="sv-SE" sz="1800" dirty="0"/>
              <a:t> i IIASA:s Young Scientists Summer Program (YSSP)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Internationell utvärdering av </a:t>
            </a:r>
            <a:r>
              <a:rPr lang="sv-SE" sz="1800"/>
              <a:t>IIASA 2018 -&gt; </a:t>
            </a:r>
            <a:r>
              <a:rPr lang="sv-SE" sz="1800" dirty="0"/>
              <a:t>omfattande reformarbete</a:t>
            </a:r>
          </a:p>
          <a:p>
            <a:endParaRPr lang="sv-SE" sz="18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50D68EA-85C7-49C0-96EF-30EF0F74B2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0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08A6F-42EB-9744-8610-B380EA996C9B}"/>
              </a:ext>
            </a:extLst>
          </p:cNvPr>
          <p:cNvSpPr txBox="1">
            <a:spLocks/>
          </p:cNvSpPr>
          <p:nvPr/>
        </p:nvSpPr>
        <p:spPr>
          <a:xfrm>
            <a:off x="272033" y="176597"/>
            <a:ext cx="7574109" cy="65075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00579C"/>
                </a:solidFill>
              </a:rPr>
              <a:t>IIASA members 2019</a:t>
            </a:r>
          </a:p>
        </p:txBody>
      </p:sp>
      <p:pic>
        <p:nvPicPr>
          <p:cNvPr id="10" name="Picture 9" descr="A picture containing man&#10;&#10;Description automatically generated">
            <a:extLst>
              <a:ext uri="{FF2B5EF4-FFF2-40B4-BE49-F238E27FC236}">
                <a16:creationId xmlns:a16="http://schemas.microsoft.com/office/drawing/2014/main" id="{5D12B42F-7AD2-1A46-AD64-B47F5F7E0D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82" y="1242165"/>
            <a:ext cx="8825435" cy="5211729"/>
          </a:xfrm>
          <a:prstGeom prst="rect">
            <a:avLst/>
          </a:prstGeom>
        </p:spPr>
      </p:pic>
      <p:pic>
        <p:nvPicPr>
          <p:cNvPr id="13" name="Picture 12" descr="A picture containing white, people, man, drawing&#10;&#10;Description automatically generated">
            <a:extLst>
              <a:ext uri="{FF2B5EF4-FFF2-40B4-BE49-F238E27FC236}">
                <a16:creationId xmlns:a16="http://schemas.microsoft.com/office/drawing/2014/main" id="{C04D3D93-5500-724D-8B88-EB59FC9039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82" y="1242165"/>
            <a:ext cx="8825435" cy="52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4A622-9711-4523-88D5-BB362B02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C07662-FE3C-4B5A-95EF-35B43A8C8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061" y="1320746"/>
            <a:ext cx="7185406" cy="4351338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IIASA and Swedish researchers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have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collaborated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on a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wide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range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of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research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projects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focusing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on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reducing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</a:t>
            </a:r>
            <a:r>
              <a:rPr lang="sv-SE" altLang="sv-SE" sz="1800" b="1" dirty="0">
                <a:solidFill>
                  <a:srgbClr val="4B4A4D"/>
                </a:solidFill>
                <a:latin typeface="+mn-lt"/>
              </a:rPr>
              <a:t>greenhouse gas 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emissions, </a:t>
            </a:r>
            <a:r>
              <a:rPr lang="sv-SE" altLang="sv-SE" sz="1800" b="1" dirty="0" err="1">
                <a:solidFill>
                  <a:srgbClr val="4B4A4D"/>
                </a:solidFill>
                <a:latin typeface="+mn-lt"/>
              </a:rPr>
              <a:t>forest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management, and the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transition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to a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sustainable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</a:t>
            </a:r>
            <a:r>
              <a:rPr lang="sv-SE" altLang="sv-SE" sz="1800" b="1" dirty="0" err="1">
                <a:solidFill>
                  <a:srgbClr val="4B4A4D"/>
                </a:solidFill>
                <a:latin typeface="+mn-lt"/>
              </a:rPr>
              <a:t>energy</a:t>
            </a:r>
            <a:r>
              <a:rPr lang="sv-SE" altLang="sv-SE" sz="1800" b="1" dirty="0">
                <a:solidFill>
                  <a:srgbClr val="4B4A4D"/>
                </a:solidFill>
                <a:latin typeface="+mn-lt"/>
              </a:rPr>
              <a:t> systems 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in Sweden.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altLang="sv-SE" sz="1800" dirty="0">
              <a:solidFill>
                <a:srgbClr val="4B4A4D"/>
              </a:solidFill>
              <a:latin typeface="+mn-l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Other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projects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have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explored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global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issues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that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affect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Sweden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such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as the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future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of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the </a:t>
            </a:r>
            <a:r>
              <a:rPr lang="sv-SE" altLang="sv-SE" sz="1800" b="1" dirty="0">
                <a:solidFill>
                  <a:srgbClr val="4B4A4D"/>
                </a:solidFill>
                <a:latin typeface="+mn-lt"/>
              </a:rPr>
              <a:t>Arctic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, </a:t>
            </a:r>
            <a:r>
              <a:rPr lang="sv-SE" altLang="sv-SE" sz="1800" b="1" dirty="0" err="1">
                <a:solidFill>
                  <a:srgbClr val="4B4A4D"/>
                </a:solidFill>
                <a:latin typeface="+mn-lt"/>
              </a:rPr>
              <a:t>ecological</a:t>
            </a:r>
            <a:r>
              <a:rPr lang="sv-SE" altLang="sv-SE" sz="1800" b="1" dirty="0">
                <a:solidFill>
                  <a:srgbClr val="4B4A4D"/>
                </a:solidFill>
                <a:latin typeface="+mn-lt"/>
              </a:rPr>
              <a:t> and </a:t>
            </a:r>
            <a:r>
              <a:rPr lang="sv-SE" altLang="sv-SE" sz="1800" b="1" dirty="0" err="1">
                <a:solidFill>
                  <a:srgbClr val="4B4A4D"/>
                </a:solidFill>
                <a:latin typeface="+mn-lt"/>
              </a:rPr>
              <a:t>evolutionary</a:t>
            </a:r>
            <a:r>
              <a:rPr lang="sv-SE" altLang="sv-SE" sz="1800" b="1" dirty="0">
                <a:solidFill>
                  <a:srgbClr val="4B4A4D"/>
                </a:solidFill>
                <a:latin typeface="+mn-lt"/>
              </a:rPr>
              <a:t>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dynamics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, and </a:t>
            </a:r>
            <a:r>
              <a:rPr lang="sv-SE" altLang="sv-SE" sz="1800" b="1" dirty="0" err="1">
                <a:solidFill>
                  <a:srgbClr val="4B4A4D"/>
                </a:solidFill>
                <a:latin typeface="+mn-lt"/>
              </a:rPr>
              <a:t>demographic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 </a:t>
            </a:r>
            <a:r>
              <a:rPr lang="sv-SE" altLang="sv-SE" sz="1800" dirty="0" err="1">
                <a:solidFill>
                  <a:srgbClr val="4B4A4D"/>
                </a:solidFill>
                <a:latin typeface="+mn-lt"/>
              </a:rPr>
              <a:t>changes</a:t>
            </a:r>
            <a:r>
              <a:rPr lang="sv-SE" altLang="sv-SE" sz="1800" dirty="0">
                <a:solidFill>
                  <a:srgbClr val="4B4A4D"/>
                </a:solidFill>
                <a:latin typeface="+mn-lt"/>
              </a:rPr>
              <a:t>.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altLang="sv-SE" sz="1800" dirty="0">
              <a:solidFill>
                <a:srgbClr val="4B4A4D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Researcher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34 doctoral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Young Scientists Summer Program 2-4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8 postdoctoral fellows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377 publications from IIASA-Swedish collaborations</a:t>
            </a:r>
            <a:endParaRPr lang="sv-SE" sz="1800" dirty="0">
              <a:latin typeface="+mn-lt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71E73BE-01E3-4D6F-A159-FF62DA53A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2" name="Picture 4" descr="© Scanrail | Dreamstime ">
            <a:extLst>
              <a:ext uri="{FF2B5EF4-FFF2-40B4-BE49-F238E27FC236}">
                <a16:creationId xmlns:a16="http://schemas.microsoft.com/office/drawing/2014/main" id="{BB6CC8AF-17ED-4F84-A4F1-51BF94D0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39" y="4266688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9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E631EE-A658-4883-8FF9-312A2C7E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kommitté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7C2D60-64C6-45DB-AB47-39B39AAE4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061" y="1509162"/>
            <a:ext cx="7185406" cy="4351338"/>
          </a:xfrm>
        </p:spPr>
        <p:txBody>
          <a:bodyPr/>
          <a:lstStyle/>
          <a:p>
            <a:r>
              <a:rPr lang="sv-SE" sz="1800" dirty="0"/>
              <a:t>Formas har en förnyad </a:t>
            </a:r>
            <a:r>
              <a:rPr lang="sv-SE" sz="1800" i="1" dirty="0"/>
              <a:t>kommitté för tillämpad systemanalys</a:t>
            </a:r>
            <a:r>
              <a:rPr lang="sv-SE" sz="1800" dirty="0"/>
              <a:t> med ett bredare uppdrag att främja forskningsfältet och dess tillämpningar, med fokus på att skapa synergier och samverkan. Kommittén verkar även som nationell medlemsorganisation i IIASA (Swedish NMO). 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AD3362-B7E8-46F3-83B1-ACE476D404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4028BD6-371E-4075-B94A-D23A04DC0C48}"/>
              </a:ext>
            </a:extLst>
          </p:cNvPr>
          <p:cNvSpPr/>
          <p:nvPr/>
        </p:nvSpPr>
        <p:spPr>
          <a:xfrm>
            <a:off x="950594" y="3063146"/>
            <a:ext cx="54121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55825" algn="l"/>
              </a:tabLst>
            </a:pPr>
            <a:r>
              <a:rPr lang="sv-SE" b="1" dirty="0"/>
              <a:t>Ordförande	Göran Enander</a:t>
            </a:r>
          </a:p>
          <a:p>
            <a:pPr>
              <a:tabLst>
                <a:tab pos="2155825" algn="l"/>
              </a:tabLst>
            </a:pPr>
            <a:r>
              <a:rPr lang="sv-SE" dirty="0"/>
              <a:t>Naturvårdsverket	</a:t>
            </a:r>
            <a:r>
              <a:rPr lang="sv-SE" dirty="0" err="1"/>
              <a:t>Hördur</a:t>
            </a:r>
            <a:r>
              <a:rPr lang="sv-SE" dirty="0"/>
              <a:t> Haraldson</a:t>
            </a:r>
          </a:p>
          <a:p>
            <a:pPr>
              <a:tabLst>
                <a:tab pos="2155825" algn="l"/>
              </a:tabLst>
            </a:pPr>
            <a:r>
              <a:rPr lang="sv-SE" dirty="0" err="1"/>
              <a:t>Energimyndigh</a:t>
            </a:r>
            <a:r>
              <a:rPr lang="sv-SE" dirty="0"/>
              <a:t>.	Klaus Hammes</a:t>
            </a:r>
          </a:p>
          <a:p>
            <a:pPr>
              <a:tabLst>
                <a:tab pos="2155825" algn="l"/>
              </a:tabLst>
            </a:pPr>
            <a:r>
              <a:rPr lang="sv-SE" dirty="0"/>
              <a:t>SMHI	Helén Andersson</a:t>
            </a:r>
          </a:p>
          <a:p>
            <a:pPr>
              <a:tabLst>
                <a:tab pos="2155825" algn="l"/>
              </a:tabLst>
            </a:pPr>
            <a:r>
              <a:rPr lang="sv-SE" dirty="0"/>
              <a:t>Sida	</a:t>
            </a:r>
            <a:r>
              <a:rPr lang="sv-SE" dirty="0" err="1"/>
              <a:t>AnnaKarin</a:t>
            </a:r>
            <a:r>
              <a:rPr lang="sv-SE" dirty="0"/>
              <a:t> Norling</a:t>
            </a:r>
          </a:p>
          <a:p>
            <a:pPr>
              <a:tabLst>
                <a:tab pos="2155825" algn="l"/>
              </a:tabLst>
            </a:pPr>
            <a:r>
              <a:rPr lang="sv-SE" dirty="0" err="1"/>
              <a:t>HaV</a:t>
            </a:r>
            <a:r>
              <a:rPr lang="sv-SE" dirty="0"/>
              <a:t>	Mats Svensson</a:t>
            </a:r>
          </a:p>
          <a:p>
            <a:pPr>
              <a:tabLst>
                <a:tab pos="2155825" algn="l"/>
              </a:tabLst>
            </a:pPr>
            <a:r>
              <a:rPr lang="sv-SE" dirty="0"/>
              <a:t>Formas	John Tumpane</a:t>
            </a:r>
          </a:p>
          <a:p>
            <a:pPr>
              <a:tabLst>
                <a:tab pos="2155825" algn="l"/>
              </a:tabLst>
            </a:pPr>
            <a:r>
              <a:rPr lang="sv-SE" dirty="0"/>
              <a:t>KVA	Anne-Sophie </a:t>
            </a:r>
            <a:r>
              <a:rPr lang="sv-SE" dirty="0" err="1"/>
              <a:t>Crépin</a:t>
            </a:r>
            <a:endParaRPr lang="sv-SE" dirty="0"/>
          </a:p>
          <a:p>
            <a:pPr>
              <a:tabLst>
                <a:tab pos="2155825" algn="l"/>
              </a:tabLst>
            </a:pPr>
            <a:r>
              <a:rPr lang="sv-SE" dirty="0"/>
              <a:t>SUA	Karl Wennberg</a:t>
            </a:r>
          </a:p>
          <a:p>
            <a:pPr>
              <a:tabLst>
                <a:tab pos="2155825" algn="l"/>
              </a:tabLst>
            </a:pPr>
            <a:r>
              <a:rPr lang="sv-SE" dirty="0"/>
              <a:t>IVA	Anna Nilsson Vindefjärd</a:t>
            </a:r>
          </a:p>
          <a:p>
            <a:pPr>
              <a:tabLst>
                <a:tab pos="2155825" algn="l"/>
              </a:tabLst>
            </a:pPr>
            <a:r>
              <a:rPr lang="sv-SE" dirty="0"/>
              <a:t>Sammankallande	Magnus Tannerfeldt</a:t>
            </a:r>
          </a:p>
        </p:txBody>
      </p:sp>
    </p:spTree>
    <p:extLst>
      <p:ext uri="{BB962C8B-B14F-4D97-AF65-F5344CB8AC3E}">
        <p14:creationId xmlns:p14="http://schemas.microsoft.com/office/powerpoint/2010/main" val="19440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2141B86E-21EC-244E-9733-B2031CB36C73}"/>
              </a:ext>
            </a:extLst>
          </p:cNvPr>
          <p:cNvGrpSpPr/>
          <p:nvPr/>
        </p:nvGrpSpPr>
        <p:grpSpPr>
          <a:xfrm>
            <a:off x="337814" y="1584468"/>
            <a:ext cx="2853971" cy="1004161"/>
            <a:chOff x="337814" y="1584468"/>
            <a:chExt cx="2853971" cy="10041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25AFEC-193D-4AA9-8C04-A7DE0EF15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814" y="1584468"/>
              <a:ext cx="1004161" cy="1004161"/>
            </a:xfrm>
            <a:prstGeom prst="ellipse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8B880F-9411-4A0E-8537-5D5E86FFF75C}"/>
                </a:ext>
              </a:extLst>
            </p:cNvPr>
            <p:cNvSpPr txBox="1"/>
            <p:nvPr/>
          </p:nvSpPr>
          <p:spPr>
            <a:xfrm>
              <a:off x="1344183" y="1702595"/>
              <a:ext cx="184760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3"/>
                </a:rPr>
                <a:t>Shinichiro Fujimori</a:t>
              </a:r>
              <a:b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Energy Program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ACB292A-2665-3844-9A7B-1FD5BC964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033" y="188395"/>
            <a:ext cx="7574109" cy="965392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b="1" dirty="0">
                <a:solidFill>
                  <a:srgbClr val="00579C"/>
                </a:solidFill>
              </a:rPr>
              <a:t>IIASA highly cited researchers</a:t>
            </a:r>
            <a:br>
              <a:rPr lang="en-US" sz="3200" b="1" dirty="0">
                <a:solidFill>
                  <a:srgbClr val="00579C"/>
                </a:solidFill>
              </a:rPr>
            </a:br>
            <a:r>
              <a:rPr lang="en-US" sz="1600" dirty="0"/>
              <a:t>Clarivate Analytics (top 1%, 2019)</a:t>
            </a:r>
            <a:endParaRPr lang="en-US" sz="180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F21B7B3-F178-E34E-966A-E24B6D3476B3}"/>
              </a:ext>
            </a:extLst>
          </p:cNvPr>
          <p:cNvGrpSpPr/>
          <p:nvPr/>
        </p:nvGrpSpPr>
        <p:grpSpPr>
          <a:xfrm>
            <a:off x="3361510" y="1569847"/>
            <a:ext cx="2699890" cy="1004161"/>
            <a:chOff x="3361510" y="1569847"/>
            <a:chExt cx="2699890" cy="100416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873E04E-13B8-2745-900D-F8153433F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-312"/>
            <a:stretch/>
          </p:blipFill>
          <p:spPr>
            <a:xfrm>
              <a:off x="3361510" y="1569847"/>
              <a:ext cx="1004161" cy="1004161"/>
            </a:xfrm>
            <a:prstGeom prst="ellipse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2DCC92-95BF-1643-907F-2F103702603F}"/>
                </a:ext>
              </a:extLst>
            </p:cNvPr>
            <p:cNvSpPr txBox="1"/>
            <p:nvPr/>
          </p:nvSpPr>
          <p:spPr>
            <a:xfrm>
              <a:off x="4367413" y="1702595"/>
              <a:ext cx="16939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6"/>
                </a:rPr>
                <a:t>Petr Havlik</a:t>
              </a:r>
              <a:b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Ecosystems Services and Management Program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4BBC334-3215-B241-B243-9BD9BD37AAA8}"/>
              </a:ext>
            </a:extLst>
          </p:cNvPr>
          <p:cNvGrpSpPr/>
          <p:nvPr/>
        </p:nvGrpSpPr>
        <p:grpSpPr>
          <a:xfrm>
            <a:off x="338280" y="2806745"/>
            <a:ext cx="2770726" cy="1004161"/>
            <a:chOff x="338280" y="2806745"/>
            <a:chExt cx="2770726" cy="100416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BA08330-54F5-864C-A7DB-9448FB421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8280" y="2806745"/>
              <a:ext cx="1004161" cy="1004161"/>
            </a:xfrm>
            <a:prstGeom prst="ellipse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9AB2CC-4EDB-6644-BA64-D74721D2B4D6}"/>
                </a:ext>
              </a:extLst>
            </p:cNvPr>
            <p:cNvSpPr txBox="1"/>
            <p:nvPr/>
          </p:nvSpPr>
          <p:spPr>
            <a:xfrm>
              <a:off x="1344183" y="2946031"/>
              <a:ext cx="176482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8"/>
                </a:rPr>
                <a:t>Zbigniew </a:t>
              </a:r>
              <a:r>
                <a:rPr lang="en-US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8"/>
                </a:rPr>
                <a:t>Klimont</a:t>
              </a:r>
              <a:b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Air Quality and Greenhouse Gases Program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D1277E2-60FB-1447-9954-AE9A01677FB1}"/>
              </a:ext>
            </a:extLst>
          </p:cNvPr>
          <p:cNvGrpSpPr/>
          <p:nvPr/>
        </p:nvGrpSpPr>
        <p:grpSpPr>
          <a:xfrm>
            <a:off x="3361510" y="2806745"/>
            <a:ext cx="2699890" cy="1004161"/>
            <a:chOff x="3361510" y="2806745"/>
            <a:chExt cx="2699890" cy="100416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E7330E0-F286-8040-BF0E-E012E01D7D67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61510" y="2806745"/>
              <a:ext cx="1004161" cy="1004161"/>
            </a:xfrm>
            <a:prstGeom prst="ellipse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C76A5D-192F-EC42-A2F8-DEE58BC9B2EA}"/>
                </a:ext>
              </a:extLst>
            </p:cNvPr>
            <p:cNvSpPr txBox="1"/>
            <p:nvPr/>
          </p:nvSpPr>
          <p:spPr>
            <a:xfrm>
              <a:off x="4367413" y="3019311"/>
              <a:ext cx="169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11"/>
                </a:rPr>
                <a:t>Volker Krey</a:t>
              </a:r>
              <a:b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Energy Program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61D74-BBA9-C842-96DF-13711B854AB6}"/>
              </a:ext>
            </a:extLst>
          </p:cNvPr>
          <p:cNvGrpSpPr/>
          <p:nvPr/>
        </p:nvGrpSpPr>
        <p:grpSpPr>
          <a:xfrm>
            <a:off x="6243068" y="2806745"/>
            <a:ext cx="2699891" cy="1004161"/>
            <a:chOff x="6243068" y="2806745"/>
            <a:chExt cx="2699891" cy="100416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70361E4-3E8D-8B44-8F2F-A2F49676E73D}"/>
                </a:ext>
              </a:extLst>
            </p:cNvPr>
            <p:cNvSpPr txBox="1"/>
            <p:nvPr/>
          </p:nvSpPr>
          <p:spPr>
            <a:xfrm>
              <a:off x="7248972" y="2833405"/>
              <a:ext cx="16939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12"/>
                </a:rPr>
                <a:t>Michael Obersteiner</a:t>
              </a:r>
              <a:b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Ecosystems Services and Management Program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AD45B2E-422B-C549-ABEE-92C235544D7F}"/>
                </a:ext>
              </a:extLst>
            </p:cNvPr>
            <p:cNvSpPr/>
            <p:nvPr/>
          </p:nvSpPr>
          <p:spPr>
            <a:xfrm>
              <a:off x="6243068" y="2806745"/>
              <a:ext cx="1004161" cy="1004161"/>
            </a:xfrm>
            <a:prstGeom prst="ellipse">
              <a:avLst/>
            </a:pr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C08EDE4-BFE4-7A4A-B912-6E4E5CCB2178}"/>
              </a:ext>
            </a:extLst>
          </p:cNvPr>
          <p:cNvGrpSpPr/>
          <p:nvPr/>
        </p:nvGrpSpPr>
        <p:grpSpPr>
          <a:xfrm>
            <a:off x="6243069" y="4073433"/>
            <a:ext cx="2699890" cy="1004161"/>
            <a:chOff x="6243069" y="4039710"/>
            <a:chExt cx="2699890" cy="100416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131D18D-0F36-6B4B-B166-B4221E961EFA}"/>
                </a:ext>
              </a:extLst>
            </p:cNvPr>
            <p:cNvSpPr txBox="1"/>
            <p:nvPr/>
          </p:nvSpPr>
          <p:spPr>
            <a:xfrm>
              <a:off x="7248972" y="4256604"/>
              <a:ext cx="169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14"/>
                </a:rPr>
                <a:t>Joeri Rogelj</a:t>
              </a:r>
              <a:b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Energy Program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18B6BC8-5D43-CB44-88A9-650E02F5F393}"/>
                </a:ext>
              </a:extLst>
            </p:cNvPr>
            <p:cNvSpPr/>
            <p:nvPr/>
          </p:nvSpPr>
          <p:spPr>
            <a:xfrm>
              <a:off x="6243069" y="4039710"/>
              <a:ext cx="1004161" cy="1004161"/>
            </a:xfrm>
            <a:prstGeom prst="ellipse">
              <a:avLst/>
            </a:prstGeom>
            <a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3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CBF4934-0347-AA49-A914-5FC509CD1AE3}"/>
              </a:ext>
            </a:extLst>
          </p:cNvPr>
          <p:cNvGrpSpPr/>
          <p:nvPr/>
        </p:nvGrpSpPr>
        <p:grpSpPr>
          <a:xfrm>
            <a:off x="337815" y="4039710"/>
            <a:ext cx="2700355" cy="1004161"/>
            <a:chOff x="337815" y="4039710"/>
            <a:chExt cx="2700355" cy="100416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1AB5B4A-3457-704B-A761-2DD46B3F7F47}"/>
                </a:ext>
              </a:extLst>
            </p:cNvPr>
            <p:cNvSpPr txBox="1"/>
            <p:nvPr/>
          </p:nvSpPr>
          <p:spPr>
            <a:xfrm>
              <a:off x="1344183" y="4256604"/>
              <a:ext cx="169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16"/>
                </a:rPr>
                <a:t>Keywan Riahi</a:t>
              </a:r>
              <a:b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Energy Program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6F879E7-CA03-6D4C-BE66-4EBCBD34319B}"/>
                </a:ext>
              </a:extLst>
            </p:cNvPr>
            <p:cNvSpPr/>
            <p:nvPr/>
          </p:nvSpPr>
          <p:spPr>
            <a:xfrm>
              <a:off x="337815" y="4039710"/>
              <a:ext cx="1004161" cy="1004161"/>
            </a:xfrm>
            <a:prstGeom prst="ellipse">
              <a:avLst/>
            </a:prstGeom>
            <a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6C3E053-F5FC-5745-9AA7-3B7AFCD9EFA1}"/>
              </a:ext>
            </a:extLst>
          </p:cNvPr>
          <p:cNvGrpSpPr/>
          <p:nvPr/>
        </p:nvGrpSpPr>
        <p:grpSpPr>
          <a:xfrm>
            <a:off x="3364184" y="5272675"/>
            <a:ext cx="2697216" cy="1004161"/>
            <a:chOff x="3364184" y="5272675"/>
            <a:chExt cx="2697216" cy="100416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5A1C547-BF1E-FF49-A6CE-54976B175354}"/>
                </a:ext>
              </a:extLst>
            </p:cNvPr>
            <p:cNvSpPr txBox="1"/>
            <p:nvPr/>
          </p:nvSpPr>
          <p:spPr>
            <a:xfrm>
              <a:off x="4367413" y="5487360"/>
              <a:ext cx="169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18"/>
                </a:rPr>
                <a:t>Yoshihide Wada</a:t>
              </a:r>
              <a:b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Water Program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6F94958-828A-0446-9442-F16F2E441B29}"/>
                </a:ext>
              </a:extLst>
            </p:cNvPr>
            <p:cNvSpPr/>
            <p:nvPr/>
          </p:nvSpPr>
          <p:spPr>
            <a:xfrm>
              <a:off x="3364184" y="5272675"/>
              <a:ext cx="1004161" cy="1004161"/>
            </a:xfrm>
            <a:prstGeom prst="ellipse">
              <a:avLst/>
            </a:prstGeom>
            <a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916039A-F017-F743-9332-66717ADEC03A}"/>
              </a:ext>
            </a:extLst>
          </p:cNvPr>
          <p:cNvGrpSpPr/>
          <p:nvPr/>
        </p:nvGrpSpPr>
        <p:grpSpPr>
          <a:xfrm>
            <a:off x="337815" y="5274640"/>
            <a:ext cx="2700355" cy="1004161"/>
            <a:chOff x="337815" y="5274640"/>
            <a:chExt cx="2700355" cy="100416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274B28F-C2AF-7447-9DC5-2D9A9DB0829F}"/>
                </a:ext>
              </a:extLst>
            </p:cNvPr>
            <p:cNvSpPr txBox="1"/>
            <p:nvPr/>
          </p:nvSpPr>
          <p:spPr>
            <a:xfrm>
              <a:off x="1344183" y="5413288"/>
              <a:ext cx="16939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20"/>
                </a:rPr>
                <a:t>Hugo Valin</a:t>
              </a:r>
              <a:b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Ecosystems Services and Management Program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87EA7A7-AC0C-BD49-B6B2-EB51662B4756}"/>
                </a:ext>
              </a:extLst>
            </p:cNvPr>
            <p:cNvSpPr/>
            <p:nvPr/>
          </p:nvSpPr>
          <p:spPr>
            <a:xfrm>
              <a:off x="337815" y="5274640"/>
              <a:ext cx="1004161" cy="1004161"/>
            </a:xfrm>
            <a:prstGeom prst="ellipse">
              <a:avLst/>
            </a:prstGeom>
            <a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98D4CC9-9888-1846-82CE-6765C80FA4B3}"/>
              </a:ext>
            </a:extLst>
          </p:cNvPr>
          <p:cNvGrpSpPr/>
          <p:nvPr/>
        </p:nvGrpSpPr>
        <p:grpSpPr>
          <a:xfrm>
            <a:off x="3361511" y="4039710"/>
            <a:ext cx="2699889" cy="1011770"/>
            <a:chOff x="3361511" y="4039710"/>
            <a:chExt cx="2699889" cy="101177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EB745CA-6021-DC46-9FDF-A57B70BE5E3A}"/>
                </a:ext>
              </a:extLst>
            </p:cNvPr>
            <p:cNvSpPr txBox="1"/>
            <p:nvPr/>
          </p:nvSpPr>
          <p:spPr>
            <a:xfrm>
              <a:off x="4367413" y="4176391"/>
              <a:ext cx="16939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22"/>
                </a:rPr>
                <a:t>Andreas Richter</a:t>
              </a:r>
              <a:b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Ecosystems Services and Management Program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2D8B4FF-672A-B840-9B4E-86F467E5D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7"/>
            <a:stretch/>
          </p:blipFill>
          <p:spPr>
            <a:xfrm>
              <a:off x="3361511" y="4039710"/>
              <a:ext cx="1011770" cy="1011770"/>
            </a:xfrm>
            <a:prstGeom prst="ellipse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1BE07AA-46D5-7547-A699-638F358C7A30}"/>
              </a:ext>
            </a:extLst>
          </p:cNvPr>
          <p:cNvGrpSpPr/>
          <p:nvPr/>
        </p:nvGrpSpPr>
        <p:grpSpPr>
          <a:xfrm>
            <a:off x="6243069" y="1567880"/>
            <a:ext cx="2699890" cy="1004161"/>
            <a:chOff x="6243069" y="1567880"/>
            <a:chExt cx="2699890" cy="100416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937E1B4-FDE1-B54D-8ECA-4A0F856F94CF}"/>
                </a:ext>
              </a:extLst>
            </p:cNvPr>
            <p:cNvSpPr txBox="1"/>
            <p:nvPr/>
          </p:nvSpPr>
          <p:spPr>
            <a:xfrm>
              <a:off x="7248972" y="1779539"/>
              <a:ext cx="169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24"/>
                </a:rPr>
                <a:t>Klaus Hubacek</a:t>
              </a:r>
              <a:b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Water Program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6391130-51C0-C24E-BE86-E07913F96895}"/>
                </a:ext>
              </a:extLst>
            </p:cNvPr>
            <p:cNvSpPr/>
            <p:nvPr/>
          </p:nvSpPr>
          <p:spPr>
            <a:xfrm>
              <a:off x="6243069" y="1567880"/>
              <a:ext cx="1004161" cy="1004161"/>
            </a:xfrm>
            <a:prstGeom prst="ellipse">
              <a:avLst/>
            </a:prstGeom>
            <a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27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necklace&#10;&#10;Description automatically generated">
            <a:extLst>
              <a:ext uri="{FF2B5EF4-FFF2-40B4-BE49-F238E27FC236}">
                <a16:creationId xmlns:a16="http://schemas.microsoft.com/office/drawing/2014/main" id="{B3C04F2F-EBAD-A443-9F75-C6492F0449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465" y="1842072"/>
            <a:ext cx="3923070" cy="3923070"/>
          </a:xfrm>
          <a:prstGeom prst="rect">
            <a:avLst/>
          </a:prstGeom>
        </p:spPr>
      </p:pic>
      <p:pic>
        <p:nvPicPr>
          <p:cNvPr id="22" name="Picture 21" descr="A picture containing toy, necklace&#10;&#10;Description automatically generated">
            <a:extLst>
              <a:ext uri="{FF2B5EF4-FFF2-40B4-BE49-F238E27FC236}">
                <a16:creationId xmlns:a16="http://schemas.microsoft.com/office/drawing/2014/main" id="{6A39B463-1349-F142-829E-03ED43D592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568" y="2276364"/>
            <a:ext cx="3952864" cy="3054487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1F00C53B-2E2D-7349-B8A4-C7AEEBE063B0}"/>
              </a:ext>
            </a:extLst>
          </p:cNvPr>
          <p:cNvSpPr txBox="1">
            <a:spLocks/>
          </p:cNvSpPr>
          <p:nvPr/>
        </p:nvSpPr>
        <p:spPr>
          <a:xfrm>
            <a:off x="272033" y="188395"/>
            <a:ext cx="7574109" cy="5709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b="1" dirty="0">
                <a:solidFill>
                  <a:srgbClr val="00579C"/>
                </a:solidFill>
              </a:rPr>
              <a:t>Systems Analysis: </a:t>
            </a:r>
            <a:r>
              <a:rPr lang="en-US" dirty="0">
                <a:solidFill>
                  <a:srgbClr val="00579C"/>
                </a:solidFill>
              </a:rPr>
              <a:t>Tools of the trade</a:t>
            </a:r>
          </a:p>
        </p:txBody>
      </p:sp>
      <p:pic>
        <p:nvPicPr>
          <p:cNvPr id="4" name="Picture 3" descr="A picture containing game&#10;&#10;Description automatically generated">
            <a:extLst>
              <a:ext uri="{FF2B5EF4-FFF2-40B4-BE49-F238E27FC236}">
                <a16:creationId xmlns:a16="http://schemas.microsoft.com/office/drawing/2014/main" id="{BA1E43A0-03E5-EA45-AC7D-0D57FC346E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606" y="2914213"/>
            <a:ext cx="1778789" cy="1778789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0E65D24-085F-C04C-9505-E90A4A241A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562" y="1755026"/>
            <a:ext cx="2245946" cy="778595"/>
          </a:xfrm>
          <a:prstGeom prst="rect">
            <a:avLst/>
          </a:prstGeom>
        </p:spPr>
      </p:pic>
      <p:pic>
        <p:nvPicPr>
          <p:cNvPr id="8" name="Picture 7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9AF531B-B996-9F4E-919C-DA19882449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943" y="2825144"/>
            <a:ext cx="2755025" cy="868432"/>
          </a:xfrm>
          <a:prstGeom prst="rect">
            <a:avLst/>
          </a:prstGeom>
        </p:spPr>
      </p:pic>
      <p:pic>
        <p:nvPicPr>
          <p:cNvPr id="10" name="Picture 9" descr="A picture containing room&#10;&#10;Description automatically generated">
            <a:extLst>
              <a:ext uri="{FF2B5EF4-FFF2-40B4-BE49-F238E27FC236}">
                <a16:creationId xmlns:a16="http://schemas.microsoft.com/office/drawing/2014/main" id="{A4C5521E-6BA8-C649-BB97-8483414319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805" y="4011417"/>
            <a:ext cx="2186053" cy="868432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A18EA8-5A41-2442-AFF9-439A9EA8A19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395" y="5090708"/>
            <a:ext cx="2245946" cy="778595"/>
          </a:xfrm>
          <a:prstGeom prst="rect">
            <a:avLst/>
          </a:prstGeom>
        </p:spPr>
      </p:pic>
      <p:pic>
        <p:nvPicPr>
          <p:cNvPr id="14" name="Picture 13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E87804F8-D101-4C42-B4B0-FD9B084F016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198" y="5101607"/>
            <a:ext cx="2066270" cy="898377"/>
          </a:xfrm>
          <a:prstGeom prst="rect">
            <a:avLst/>
          </a:prstGeom>
        </p:spPr>
      </p:pic>
      <p:pic>
        <p:nvPicPr>
          <p:cNvPr id="16" name="Picture 15" descr="A picture containing game&#10;&#10;Description automatically generated">
            <a:extLst>
              <a:ext uri="{FF2B5EF4-FFF2-40B4-BE49-F238E27FC236}">
                <a16:creationId xmlns:a16="http://schemas.microsoft.com/office/drawing/2014/main" id="{F0F743A0-E911-184B-A21D-4BFCAB9CD88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70" y="4056336"/>
            <a:ext cx="2605296" cy="778595"/>
          </a:xfrm>
          <a:prstGeom prst="rect">
            <a:avLst/>
          </a:prstGeom>
        </p:spPr>
      </p:pic>
      <p:pic>
        <p:nvPicPr>
          <p:cNvPr id="18" name="Picture 17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E06D1743-0EEE-074B-89E9-E3B21BA5FA3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03" y="2825144"/>
            <a:ext cx="2275890" cy="868432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FC0E4A-09C5-4F4B-8F5B-24D4CB1BDAC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582" y="1755026"/>
            <a:ext cx="2186053" cy="7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0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307FBBE-4D05-4E49-B825-59BD0C55FB58}"/>
              </a:ext>
            </a:extLst>
          </p:cNvPr>
          <p:cNvSpPr txBox="1">
            <a:spLocks/>
          </p:cNvSpPr>
          <p:nvPr/>
        </p:nvSpPr>
        <p:spPr>
          <a:xfrm>
            <a:off x="510997" y="1612067"/>
            <a:ext cx="6147054" cy="2037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For further information about IIASA:</a:t>
            </a:r>
          </a:p>
          <a:p>
            <a:r>
              <a:rPr lang="en-US" sz="1800" b="1" dirty="0">
                <a:hlinkClick r:id="rId3"/>
              </a:rPr>
              <a:t>www.iiasa.ac.at</a:t>
            </a:r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Subscribe to IIASA’s publications:</a:t>
            </a:r>
          </a:p>
          <a:p>
            <a:r>
              <a:rPr lang="en-US" sz="1800" b="1" dirty="0">
                <a:hlinkClick r:id="rId4"/>
              </a:rPr>
              <a:t>www.iiasa.ac.at/keepintouch </a:t>
            </a:r>
            <a:endParaRPr lang="en-US" sz="1800" b="1" dirty="0"/>
          </a:p>
          <a:p>
            <a:endParaRPr lang="en-US" sz="1800" b="1" dirty="0"/>
          </a:p>
          <a:p>
            <a:r>
              <a:rPr lang="en-US" sz="1800" dirty="0"/>
              <a:t>	Monthly e-newsletter, Analyst</a:t>
            </a:r>
          </a:p>
          <a:p>
            <a:r>
              <a:rPr lang="en-US" sz="1800" dirty="0"/>
              <a:t>	Twice yearly magazine, Options</a:t>
            </a:r>
          </a:p>
          <a:p>
            <a:r>
              <a:rPr lang="en-US" sz="1800" dirty="0"/>
              <a:t>	Annual Report   </a:t>
            </a:r>
          </a:p>
          <a:p>
            <a:r>
              <a:rPr lang="en-US" sz="1800" dirty="0"/>
              <a:t>	Policy Briefs</a:t>
            </a:r>
          </a:p>
        </p:txBody>
      </p:sp>
    </p:spTree>
    <p:extLst>
      <p:ext uri="{BB962C8B-B14F-4D97-AF65-F5344CB8AC3E}">
        <p14:creationId xmlns:p14="http://schemas.microsoft.com/office/powerpoint/2010/main" val="31901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4A1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C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2C162A1F-8C43-654D-84FB-B0BE205A5FA4}" vid="{1F5FC9AD-2B82-664B-A73B-0C30A19795E7}"/>
    </a:ext>
  </a:extLst>
</a:theme>
</file>

<file path=ppt/theme/theme2.xml><?xml version="1.0" encoding="utf-8"?>
<a:theme xmlns:a="http://schemas.openxmlformats.org/drawingml/2006/main" name="IIASA alternatives">
  <a:themeElements>
    <a:clrScheme name="Custom 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2C162A1F-8C43-654D-84FB-B0BE205A5FA4}" vid="{98B22D33-E58D-3845-8BBE-2E6DBB71B9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E5D021178B04082DE841A61810ABC" ma:contentTypeVersion="6" ma:contentTypeDescription="Create a new document." ma:contentTypeScope="" ma:versionID="bf37d4ac1dddfc53a56261334840b7df">
  <xsd:schema xmlns:xsd="http://www.w3.org/2001/XMLSchema" xmlns:xs="http://www.w3.org/2001/XMLSchema" xmlns:p="http://schemas.microsoft.com/office/2006/metadata/properties" xmlns:ns2="0689c177-5e19-464b-8532-40aa8fde3a94" xmlns:ns3="06814371-4dd9-40ea-9cc7-40b39613c6ae" xmlns:ns4="749ef8e9-4186-4c55-b2d4-b1c3f2fa9400" targetNamespace="http://schemas.microsoft.com/office/2006/metadata/properties" ma:root="true" ma:fieldsID="382a45c066b9cd32e8d486b5ba424e80" ns2:_="" ns3:_="" ns4:_="">
    <xsd:import namespace="0689c177-5e19-464b-8532-40aa8fde3a94"/>
    <xsd:import namespace="06814371-4dd9-40ea-9cc7-40b39613c6ae"/>
    <xsd:import namespace="749ef8e9-4186-4c55-b2d4-b1c3f2fa94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9c177-5e19-464b-8532-40aa8fde3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14371-4dd9-40ea-9cc7-40b39613c6a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ef8e9-4186-4c55-b2d4-b1c3f2fa9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14371-4dd9-40ea-9cc7-40b39613c6ae">T2EJA6NA5JU7-1903484182-81</_dlc_DocId>
    <_dlc_DocIdUrl xmlns="06814371-4dd9-40ea-9cc7-40b39613c6ae">
      <Url>https://iiasahub.sharepoint.com/sites/intranet/ercl/_layouts/15/DocIdRedir.aspx?ID=T2EJA6NA5JU7-1903484182-81</Url>
      <Description>T2EJA6NA5JU7-1903484182-81</Description>
    </_dlc_DocIdUrl>
  </documentManagement>
</p:properties>
</file>

<file path=customXml/itemProps1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542633-460B-4F10-AED0-D9CC98DDA49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E961F14-CA64-4A5B-8D0E-270958149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9c177-5e19-464b-8532-40aa8fde3a94"/>
    <ds:schemaRef ds:uri="06814371-4dd9-40ea-9cc7-40b39613c6ae"/>
    <ds:schemaRef ds:uri="749ef8e9-4186-4c55-b2d4-b1c3f2fa9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AD93C57-A7ED-44E6-88BF-DA3984EE19E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749ef8e9-4186-4c55-b2d4-b1c3f2fa9400"/>
    <ds:schemaRef ds:uri="http://schemas.microsoft.com/office/infopath/2007/PartnerControls"/>
    <ds:schemaRef ds:uri="06814371-4dd9-40ea-9cc7-40b39613c6ae"/>
    <ds:schemaRef ds:uri="http://www.w3.org/XML/1998/namespace"/>
    <ds:schemaRef ds:uri="http://schemas.openxmlformats.org/package/2006/metadata/core-properties"/>
    <ds:schemaRef ds:uri="0689c177-5e19-464b-8532-40aa8fde3a9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3306</TotalTime>
  <Words>362</Words>
  <Application>Microsoft Office PowerPoint</Application>
  <PresentationFormat>Bildspel på skärmen (4:3)</PresentationFormat>
  <Paragraphs>68</Paragraphs>
  <Slides>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Tahoma</vt:lpstr>
      <vt:lpstr>Wingdings</vt:lpstr>
      <vt:lpstr>Office Theme</vt:lpstr>
      <vt:lpstr>IIASA alternatives</vt:lpstr>
      <vt:lpstr>PowerPoint-presentation</vt:lpstr>
      <vt:lpstr>PowerPoint-presentation</vt:lpstr>
      <vt:lpstr>PowerPoint-presentation</vt:lpstr>
      <vt:lpstr>Sweden</vt:lpstr>
      <vt:lpstr>Svensk kommitté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Brazil and IIASA</dc:title>
  <dc:creator>ISLAAM Adam</dc:creator>
  <cp:lastModifiedBy>Magnus Tannerfeldt</cp:lastModifiedBy>
  <cp:revision>111</cp:revision>
  <cp:lastPrinted>2018-09-04T06:30:47Z</cp:lastPrinted>
  <dcterms:created xsi:type="dcterms:W3CDTF">2019-11-07T10:00:24Z</dcterms:created>
  <dcterms:modified xsi:type="dcterms:W3CDTF">2020-02-12T12:57:08Z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0x0101040097C92BAA327FB344B60BEC1DFEEB15C4</vt:lpwstr>
  </property>
  <property fmtid="{D5CDD505-2E9C-101B-9397-08002B2CF9AE}" pid="3" name="_dlc_DocIdItemGuid">
    <vt:lpwstr>d0efeb64-a48d-4de5-87ef-ecfdde14c9a1</vt:lpwstr>
  </property>
</Properties>
</file>